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2" r:id="rId16"/>
    <p:sldId id="271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756"/>
    <a:srgbClr val="191852"/>
    <a:srgbClr val="F3003E"/>
    <a:srgbClr val="FA6F85"/>
    <a:srgbClr val="F8CC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352DC-29F4-534D-818C-8A0DC5FE2DD4}" v="168" dt="2021-10-14T15:26:22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8E4FFB-7648-7849-B222-88F40CC3B2E2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CDCA94-A8AA-A846-8891-D1623CAA9A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597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CA94-A8AA-A846-8891-D1623CAA9AA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511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CA94-A8AA-A846-8891-D1623CAA9AA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55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CA94-A8AA-A846-8891-D1623CAA9AA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145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CA94-A8AA-A846-8891-D1623CAA9AA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9399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CA94-A8AA-A846-8891-D1623CAA9AA2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4107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CA94-A8AA-A846-8891-D1623CAA9AA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772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CDCA94-A8AA-A846-8891-D1623CAA9AA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7392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EC3D639-419F-A447-BF93-B148D2E77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47D112A-9EEC-F64D-995B-60A833FC42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7F91482-257C-4849-973A-BD52E6EC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AF30FA-5BD5-3D4B-81BA-A0268124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39753B-D464-8B44-8C6B-9464B63A2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781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4AA0E1-C535-9442-A3EA-431893448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A5E61F1-79BF-714A-B043-3D96EDA273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3E3EBB-8654-C245-8ED7-4F9D277EA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3055D2B-32C0-7345-AF06-AC7D859AB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A5FF15-E985-594C-B4BB-9973774E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428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8A18324-EBE9-0142-B8C2-B275A2CFB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9972DF8-3CFE-AF41-8B37-87279183B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37859A-6FFB-7E4F-BD6F-2F46BFB8C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FECB149-359C-A64C-AF63-47C0484D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A0D11C-C39C-5F43-A2CD-CF915711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48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192465-CBDB-A54A-B880-924BA3EAE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5C63B4-4012-C04C-8E91-090E93A13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87DE9DF-9795-5446-9B40-B736E743D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441322-FE3C-3A45-BF90-8AFC7EC25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36D6D7-57FA-A049-9AA0-5A8A1A603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225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6A8D99-56DD-3F49-B5C4-B4E825723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7BECD5-CDB7-F840-AC85-B2EF38EE0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D439CC-7A5C-064B-B5BF-87CC8A8B4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5FA351-841C-9F40-98EB-45F63677F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C64A247-6585-1148-B876-9F2991826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771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79846F-B483-9742-82F8-851E503C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197552D-880B-804E-98F2-92B5DBAB11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F736223-D766-6B4C-8D02-0C8CC3F144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6DAA6BD-3AB1-1644-85E2-29C5588A4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CA3878-015E-B14B-919B-09555D14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031DE18-4EE0-444A-AD70-C7DA5FF0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76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2C1526-CEBF-4846-8E36-CE0A68C5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7B4210-3B45-0A43-8D46-FA73BB399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680FB0D-F579-724B-A320-F51000199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7E4794-389E-FF4A-AAE0-82B14E0D15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733B936-529B-DF40-849F-007573B373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EF879AE-8D12-5944-8036-07B3E044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957FE61-3F3E-AA45-B86F-C04140BF5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06969D9-8D01-014F-8B31-1A6BA4F3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3161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03BCA0-2F95-0947-A688-55C3AB343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48D0BEC-96BF-7243-BFC5-597C14F55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9AE2D4F-1053-FB46-9441-E4AC857D7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CA486C-3B38-7F49-B3E9-83D703820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186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F6E27DF-E4F2-0E41-B435-463AF1D48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581BA05-454B-B145-80B6-218C8F2C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F725B1-C534-8048-A919-A1EEE2A2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258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E20EE8-A8D9-F040-95BE-5FEF74355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0C52B3-6800-2B41-9EFA-A3F9D0FDE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8C1BCD-C826-3E4D-8191-9F608C458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1E31877-4AEA-744A-BE59-7167F8692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14156B-A164-EA42-961A-9E10FEB7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D5AF1B-D2A6-E241-B8FA-F51F208A6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253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C954D0-EF77-4C49-9C88-9DC80E3DA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B64F177-4FC8-5F48-B3A1-437543C39C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A7B617-4710-4E4F-B09A-ECE8A62B6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D5C888-02B5-264A-9CCF-FB1882A5C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F33EAF0-0CB8-0F43-9916-904B8CE91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A171A52-5B2F-7449-89D6-D7465695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0684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B8C9949-9F64-6C45-A43A-F376AD37D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C91FFD-ACB0-0846-A76B-0E23452E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BBF6C7-CEB0-0D4D-B39E-6A78E993D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E0887-F3E9-424D-AE4B-03D53583F376}" type="datetimeFigureOut">
              <a:rPr lang="fr-FR" smtClean="0"/>
              <a:t>19/10/2021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95DB7F-428D-AA4B-A586-745BD9622B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5F9DB5-6C67-6E48-9492-1BF9200A67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762E4-E7BA-4E4C-A996-E0BA3CBD8176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794DDE-CDA8-1E4F-8492-B0785F6838F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280025" y="0"/>
            <a:ext cx="1490663" cy="2286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5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confidential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5DDD00D-4A89-D649-AE73-F1593656F24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523675" y="6705600"/>
            <a:ext cx="9890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fr-FR" sz="10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Highly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5441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0B43F-9394-5B4B-A6B7-8B46800C40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15819"/>
            <a:ext cx="9144000" cy="2626360"/>
          </a:xfrm>
        </p:spPr>
        <p:txBody>
          <a:bodyPr>
            <a:normAutofit/>
          </a:bodyPr>
          <a:lstStyle/>
          <a:p>
            <a:r>
              <a:rPr lang="fr-FR" sz="8000" b="1" dirty="0">
                <a:solidFill>
                  <a:schemeClr val="bg1"/>
                </a:solidFill>
                <a:latin typeface="Titillium Web Black" pitchFamily="2" charset="77"/>
              </a:rPr>
              <a:t>UX DESIGN</a:t>
            </a:r>
            <a:br>
              <a:rPr lang="fr-FR" sz="8000" dirty="0">
                <a:solidFill>
                  <a:schemeClr val="bg1"/>
                </a:solidFill>
                <a:latin typeface="Titillium Web" pitchFamily="2" charset="77"/>
              </a:rPr>
            </a:br>
            <a:r>
              <a:rPr lang="fr-FR" sz="8000" dirty="0">
                <a:solidFill>
                  <a:schemeClr val="bg1"/>
                </a:solidFill>
                <a:latin typeface="Titillium Web" pitchFamily="2" charset="77"/>
              </a:rPr>
              <a:t>Designing for </a:t>
            </a:r>
            <a:r>
              <a:rPr lang="fr-FR" sz="8000" dirty="0" err="1">
                <a:solidFill>
                  <a:schemeClr val="bg1"/>
                </a:solidFill>
                <a:latin typeface="Titillium Web" pitchFamily="2" charset="77"/>
              </a:rPr>
              <a:t>users</a:t>
            </a:r>
            <a:endParaRPr lang="fr-FR" sz="8000" dirty="0">
              <a:solidFill>
                <a:schemeClr val="bg1"/>
              </a:solidFill>
              <a:latin typeface="Titillium Web" pitchFamily="2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ADD61E-156D-C14F-A31A-5FB85ECB1A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6200000">
            <a:off x="-1260351" y="3243288"/>
            <a:ext cx="3866027" cy="371423"/>
          </a:xfrm>
        </p:spPr>
        <p:txBody>
          <a:bodyPr>
            <a:norm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</p:spTree>
    <p:extLst>
      <p:ext uri="{BB962C8B-B14F-4D97-AF65-F5344CB8AC3E}">
        <p14:creationId xmlns:p14="http://schemas.microsoft.com/office/powerpoint/2010/main" val="4190576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1" y="1495986"/>
            <a:ext cx="9559636" cy="68513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Navigation checklist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1" y="2348187"/>
            <a:ext cx="9802393" cy="3801331"/>
          </a:xfrm>
        </p:spPr>
        <p:txBody>
          <a:bodyPr>
            <a:noAutofit/>
          </a:bodyPr>
          <a:lstStyle/>
          <a:p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What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critical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navigation do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we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always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need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to expose ?</a:t>
            </a:r>
          </a:p>
          <a:p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Are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critical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CTAs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optimized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for mobile (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float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at the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bottom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)?</a:t>
            </a:r>
          </a:p>
          <a:p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Are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critical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CTAs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optimized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for desktop (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upper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right corner)? </a:t>
            </a:r>
          </a:p>
          <a:p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Do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we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always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display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some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navigation to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raise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engagement? </a:t>
            </a:r>
          </a:p>
          <a:p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Do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we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use “more/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less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” pattern to show/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hide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more navigation? </a:t>
            </a:r>
            <a:endParaRPr lang="fr-BE" sz="2000" b="1" dirty="0">
              <a:solidFill>
                <a:schemeClr val="bg1"/>
              </a:solidFill>
              <a:latin typeface="Titillium Web" pitchFamily="2" charset="77"/>
            </a:endParaRPr>
          </a:p>
          <a:p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Do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we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display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breadcrumbs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to jump to the parent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category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? </a:t>
            </a:r>
          </a:p>
          <a:p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Can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we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push the “menu” down to make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it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reachable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for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thumbs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? </a:t>
            </a:r>
          </a:p>
          <a:p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Are all navigation options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reachable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via keyboard on desktop/mobile?</a:t>
            </a:r>
          </a:p>
          <a:p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Are all navigation options accessible via a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screen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reader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? </a:t>
            </a:r>
          </a:p>
          <a:p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Have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we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minimized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the distance/time to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travel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from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one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step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 to </a:t>
            </a:r>
            <a:r>
              <a:rPr lang="fr-BE" sz="2000" u="sng" dirty="0" err="1">
                <a:solidFill>
                  <a:schemeClr val="bg1"/>
                </a:solidFill>
                <a:latin typeface="Titillium Web" pitchFamily="2" charset="77"/>
              </a:rPr>
              <a:t>next</a:t>
            </a:r>
            <a:r>
              <a:rPr lang="fr-BE" sz="2000" u="sng" dirty="0">
                <a:solidFill>
                  <a:schemeClr val="bg1"/>
                </a:solidFill>
                <a:latin typeface="Titillium Web" pitchFamily="2" charset="77"/>
              </a:rPr>
              <a:t>? </a:t>
            </a:r>
          </a:p>
          <a:p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</p:spTree>
    <p:extLst>
      <p:ext uri="{BB962C8B-B14F-4D97-AF65-F5344CB8AC3E}">
        <p14:creationId xmlns:p14="http://schemas.microsoft.com/office/powerpoint/2010/main" val="252783184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>
            <a:extLst>
              <a:ext uri="{FF2B5EF4-FFF2-40B4-BE49-F238E27FC236}">
                <a16:creationId xmlns:a16="http://schemas.microsoft.com/office/drawing/2014/main" id="{DFF4E9E9-651D-2E4B-A6D4-17A796206D85}"/>
              </a:ext>
            </a:extLst>
          </p:cNvPr>
          <p:cNvSpPr/>
          <p:nvPr/>
        </p:nvSpPr>
        <p:spPr>
          <a:xfrm>
            <a:off x="1232021" y="2096086"/>
            <a:ext cx="5148776" cy="3186332"/>
          </a:xfrm>
          <a:custGeom>
            <a:avLst/>
            <a:gdLst>
              <a:gd name="connsiteX0" fmla="*/ 1567312 w 5148776"/>
              <a:gd name="connsiteY0" fmla="*/ 295314 h 3186332"/>
              <a:gd name="connsiteX1" fmla="*/ 560236 w 5148776"/>
              <a:gd name="connsiteY1" fmla="*/ 1475385 h 3186332"/>
              <a:gd name="connsiteX2" fmla="*/ 560236 w 5148776"/>
              <a:gd name="connsiteY2" fmla="*/ 2655456 h 3186332"/>
              <a:gd name="connsiteX3" fmla="*/ 2574387 w 5148776"/>
              <a:gd name="connsiteY3" fmla="*/ 2655456 h 3186332"/>
              <a:gd name="connsiteX4" fmla="*/ 2574388 w 5148776"/>
              <a:gd name="connsiteY4" fmla="*/ 1475385 h 3186332"/>
              <a:gd name="connsiteX5" fmla="*/ 1567312 w 5148776"/>
              <a:gd name="connsiteY5" fmla="*/ 295314 h 3186332"/>
              <a:gd name="connsiteX6" fmla="*/ 0 w 5148776"/>
              <a:gd name="connsiteY6" fmla="*/ 0 h 3186332"/>
              <a:gd name="connsiteX7" fmla="*/ 5148776 w 5148776"/>
              <a:gd name="connsiteY7" fmla="*/ 0 h 3186332"/>
              <a:gd name="connsiteX8" fmla="*/ 5148776 w 5148776"/>
              <a:gd name="connsiteY8" fmla="*/ 3186332 h 3186332"/>
              <a:gd name="connsiteX9" fmla="*/ 0 w 5148776"/>
              <a:gd name="connsiteY9" fmla="*/ 3186332 h 31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8776" h="3186332">
                <a:moveTo>
                  <a:pt x="1567312" y="295314"/>
                </a:moveTo>
                <a:cubicBezTo>
                  <a:pt x="1011119" y="295314"/>
                  <a:pt x="560236" y="823650"/>
                  <a:pt x="560236" y="1475385"/>
                </a:cubicBezTo>
                <a:lnTo>
                  <a:pt x="560236" y="2655456"/>
                </a:lnTo>
                <a:lnTo>
                  <a:pt x="2574387" y="2655456"/>
                </a:lnTo>
                <a:lnTo>
                  <a:pt x="2574388" y="1475385"/>
                </a:lnTo>
                <a:cubicBezTo>
                  <a:pt x="2574388" y="823650"/>
                  <a:pt x="2123505" y="295314"/>
                  <a:pt x="1567312" y="295314"/>
                </a:cubicBezTo>
                <a:close/>
                <a:moveTo>
                  <a:pt x="0" y="0"/>
                </a:moveTo>
                <a:lnTo>
                  <a:pt x="5148776" y="0"/>
                </a:lnTo>
                <a:lnTo>
                  <a:pt x="5148776" y="3186332"/>
                </a:lnTo>
                <a:lnTo>
                  <a:pt x="0" y="3186332"/>
                </a:lnTo>
                <a:close/>
              </a:path>
            </a:pathLst>
          </a:custGeom>
          <a:solidFill>
            <a:srgbClr val="191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E6D3B3-A5D1-194D-A99B-4D5AC563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72" y="3222093"/>
            <a:ext cx="6403428" cy="1325563"/>
          </a:xfrm>
        </p:spPr>
        <p:txBody>
          <a:bodyPr/>
          <a:lstStyle/>
          <a:p>
            <a:r>
              <a:rPr lang="fr-FR" b="1" dirty="0" err="1">
                <a:solidFill>
                  <a:schemeClr val="bg1"/>
                </a:solidFill>
                <a:latin typeface="Titillium Web" pitchFamily="2" charset="77"/>
              </a:rPr>
              <a:t>Analyze</a:t>
            </a:r>
            <a:r>
              <a:rPr lang="fr-FR" b="1" dirty="0">
                <a:solidFill>
                  <a:schemeClr val="bg1"/>
                </a:solidFill>
                <a:latin typeface="Titillium Web" pitchFamily="2" charset="77"/>
              </a:rPr>
              <a:t> datas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817630C-65B2-8D44-9BFC-A679F34290DB}"/>
              </a:ext>
            </a:extLst>
          </p:cNvPr>
          <p:cNvGrpSpPr/>
          <p:nvPr/>
        </p:nvGrpSpPr>
        <p:grpSpPr>
          <a:xfrm>
            <a:off x="2303535" y="3040546"/>
            <a:ext cx="861983" cy="1507110"/>
            <a:chOff x="2303535" y="3040546"/>
            <a:chExt cx="861983" cy="1507110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F47C7C9-8701-FB41-8684-9411E0F238D0}"/>
                </a:ext>
              </a:extLst>
            </p:cNvPr>
            <p:cNvSpPr txBox="1"/>
            <p:nvPr/>
          </p:nvSpPr>
          <p:spPr>
            <a:xfrm>
              <a:off x="2303535" y="3040546"/>
              <a:ext cx="8162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800" b="1" dirty="0">
                  <a:solidFill>
                    <a:srgbClr val="F83756"/>
                  </a:solidFill>
                  <a:latin typeface="Titillium Web Black" pitchFamily="2" charset="77"/>
                </a:rPr>
                <a:t>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2022E2-6584-A64B-A224-F0865D93C0A6}"/>
                </a:ext>
              </a:extLst>
            </p:cNvPr>
            <p:cNvSpPr/>
            <p:nvPr/>
          </p:nvSpPr>
          <p:spPr>
            <a:xfrm>
              <a:off x="2360489" y="3101106"/>
              <a:ext cx="805029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fr-FR" sz="8800" b="1" dirty="0">
                  <a:ln w="38100">
                    <a:solidFill>
                      <a:schemeClr val="bg1"/>
                    </a:solidFill>
                    <a:prstDash val="solid"/>
                  </a:ln>
                  <a:noFill/>
                  <a:latin typeface="Titillium Web Black" pitchFamily="2" charset="77"/>
                </a:rPr>
                <a:t>2</a:t>
              </a:r>
              <a:endParaRPr lang="fr-FR" sz="8800" b="1" cap="none" spc="0" dirty="0">
                <a:ln w="38100">
                  <a:solidFill>
                    <a:schemeClr val="bg1"/>
                  </a:solidFill>
                  <a:prstDash val="solid"/>
                </a:ln>
                <a:noFill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2AF329-10DB-7A4C-A165-D1E762A9904D}"/>
              </a:ext>
            </a:extLst>
          </p:cNvPr>
          <p:cNvGrpSpPr/>
          <p:nvPr/>
        </p:nvGrpSpPr>
        <p:grpSpPr>
          <a:xfrm>
            <a:off x="1599406" y="2391401"/>
            <a:ext cx="2427988" cy="2453009"/>
            <a:chOff x="1708379" y="2391401"/>
            <a:chExt cx="2427988" cy="2453009"/>
          </a:xfrm>
        </p:grpSpPr>
        <p:sp>
          <p:nvSpPr>
            <p:cNvPr id="9" name="Délai  8">
              <a:extLst>
                <a:ext uri="{FF2B5EF4-FFF2-40B4-BE49-F238E27FC236}">
                  <a16:creationId xmlns:a16="http://schemas.microsoft.com/office/drawing/2014/main" id="{9F8DC7D5-B48D-324D-82F1-6E3BB684F644}"/>
                </a:ext>
              </a:extLst>
            </p:cNvPr>
            <p:cNvSpPr/>
            <p:nvPr/>
          </p:nvSpPr>
          <p:spPr>
            <a:xfrm rot="16200000">
              <a:off x="1742303" y="2564396"/>
              <a:ext cx="2360141" cy="2014151"/>
            </a:xfrm>
            <a:prstGeom prst="flowChartDelay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ighlight>
                  <a:srgbClr val="FFFF00"/>
                </a:highlight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DF2EBE3-D97E-1C46-931C-78339190A780}"/>
                </a:ext>
              </a:extLst>
            </p:cNvPr>
            <p:cNvSpPr/>
            <p:nvPr/>
          </p:nvSpPr>
          <p:spPr>
            <a:xfrm>
              <a:off x="1708379" y="4658673"/>
              <a:ext cx="2427988" cy="1857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6085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62616 L 2.29167E-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1" y="1495986"/>
            <a:ext cx="9559636" cy="685133"/>
          </a:xfrm>
        </p:spPr>
        <p:txBody>
          <a:bodyPr>
            <a:normAutofit fontScale="90000"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Analytics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review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: Mobile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4B2FE5-42F2-4F46-B448-F25C9B711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357" y="2323824"/>
            <a:ext cx="82296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417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1" y="1495986"/>
            <a:ext cx="9559636" cy="685133"/>
          </a:xfrm>
        </p:spPr>
        <p:txBody>
          <a:bodyPr>
            <a:normAutofit fontScale="90000"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Analytics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review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: Desktop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92BC99-FFEF-694A-9C2A-14677EB47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49" y="2259496"/>
            <a:ext cx="8229601" cy="38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99778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1" y="1495986"/>
            <a:ext cx="9559636" cy="685133"/>
          </a:xfrm>
        </p:spPr>
        <p:txBody>
          <a:bodyPr>
            <a:normAutofit fontScale="90000"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Analytics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review</a:t>
            </a:r>
            <a:endParaRPr lang="fr-FR" b="1" dirty="0">
              <a:solidFill>
                <a:schemeClr val="bg1"/>
              </a:solidFill>
              <a:latin typeface="Titillium Web Black" pitchFamily="2" charset="77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1" y="2348187"/>
            <a:ext cx="9802393" cy="3801331"/>
          </a:xfrm>
        </p:spPr>
        <p:txBody>
          <a:bodyPr>
            <a:noAutofit/>
          </a:bodyPr>
          <a:lstStyle/>
          <a:p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Highlight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services and quick action to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get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to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it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Promote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trainings and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showcase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what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we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propose</a:t>
            </a:r>
          </a:p>
          <a:p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Clear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CTA for contact section</a:t>
            </a:r>
          </a:p>
          <a:p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Accessible action for mobile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devices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Clear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hierarchy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for navigation items</a:t>
            </a:r>
          </a:p>
          <a:p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</p:spTree>
    <p:extLst>
      <p:ext uri="{BB962C8B-B14F-4D97-AF65-F5344CB8AC3E}">
        <p14:creationId xmlns:p14="http://schemas.microsoft.com/office/powerpoint/2010/main" val="358498768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>
            <a:extLst>
              <a:ext uri="{FF2B5EF4-FFF2-40B4-BE49-F238E27FC236}">
                <a16:creationId xmlns:a16="http://schemas.microsoft.com/office/drawing/2014/main" id="{DFF4E9E9-651D-2E4B-A6D4-17A796206D85}"/>
              </a:ext>
            </a:extLst>
          </p:cNvPr>
          <p:cNvSpPr/>
          <p:nvPr/>
        </p:nvSpPr>
        <p:spPr>
          <a:xfrm>
            <a:off x="1232021" y="2096086"/>
            <a:ext cx="5148776" cy="3186332"/>
          </a:xfrm>
          <a:custGeom>
            <a:avLst/>
            <a:gdLst>
              <a:gd name="connsiteX0" fmla="*/ 1567312 w 5148776"/>
              <a:gd name="connsiteY0" fmla="*/ 295314 h 3186332"/>
              <a:gd name="connsiteX1" fmla="*/ 560236 w 5148776"/>
              <a:gd name="connsiteY1" fmla="*/ 1475385 h 3186332"/>
              <a:gd name="connsiteX2" fmla="*/ 560236 w 5148776"/>
              <a:gd name="connsiteY2" fmla="*/ 2655456 h 3186332"/>
              <a:gd name="connsiteX3" fmla="*/ 2574387 w 5148776"/>
              <a:gd name="connsiteY3" fmla="*/ 2655456 h 3186332"/>
              <a:gd name="connsiteX4" fmla="*/ 2574388 w 5148776"/>
              <a:gd name="connsiteY4" fmla="*/ 1475385 h 3186332"/>
              <a:gd name="connsiteX5" fmla="*/ 1567312 w 5148776"/>
              <a:gd name="connsiteY5" fmla="*/ 295314 h 3186332"/>
              <a:gd name="connsiteX6" fmla="*/ 0 w 5148776"/>
              <a:gd name="connsiteY6" fmla="*/ 0 h 3186332"/>
              <a:gd name="connsiteX7" fmla="*/ 5148776 w 5148776"/>
              <a:gd name="connsiteY7" fmla="*/ 0 h 3186332"/>
              <a:gd name="connsiteX8" fmla="*/ 5148776 w 5148776"/>
              <a:gd name="connsiteY8" fmla="*/ 3186332 h 3186332"/>
              <a:gd name="connsiteX9" fmla="*/ 0 w 5148776"/>
              <a:gd name="connsiteY9" fmla="*/ 3186332 h 31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8776" h="3186332">
                <a:moveTo>
                  <a:pt x="1567312" y="295314"/>
                </a:moveTo>
                <a:cubicBezTo>
                  <a:pt x="1011119" y="295314"/>
                  <a:pt x="560236" y="823650"/>
                  <a:pt x="560236" y="1475385"/>
                </a:cubicBezTo>
                <a:lnTo>
                  <a:pt x="560236" y="2655456"/>
                </a:lnTo>
                <a:lnTo>
                  <a:pt x="2574387" y="2655456"/>
                </a:lnTo>
                <a:lnTo>
                  <a:pt x="2574388" y="1475385"/>
                </a:lnTo>
                <a:cubicBezTo>
                  <a:pt x="2574388" y="823650"/>
                  <a:pt x="2123505" y="295314"/>
                  <a:pt x="1567312" y="295314"/>
                </a:cubicBezTo>
                <a:close/>
                <a:moveTo>
                  <a:pt x="0" y="0"/>
                </a:moveTo>
                <a:lnTo>
                  <a:pt x="5148776" y="0"/>
                </a:lnTo>
                <a:lnTo>
                  <a:pt x="5148776" y="3186332"/>
                </a:lnTo>
                <a:lnTo>
                  <a:pt x="0" y="3186332"/>
                </a:lnTo>
                <a:close/>
              </a:path>
            </a:pathLst>
          </a:custGeom>
          <a:solidFill>
            <a:srgbClr val="191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E6D3B3-A5D1-194D-A99B-4D5AC563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72" y="3222093"/>
            <a:ext cx="6403428" cy="132556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Titillium Web" pitchFamily="2" charset="77"/>
              </a:rPr>
              <a:t>Design </a:t>
            </a:r>
            <a:r>
              <a:rPr lang="fr-FR" b="1" dirty="0" err="1">
                <a:solidFill>
                  <a:schemeClr val="bg1"/>
                </a:solidFill>
                <a:latin typeface="Titillium Web" pitchFamily="2" charset="77"/>
              </a:rPr>
              <a:t>improvments</a:t>
            </a:r>
            <a:endParaRPr lang="fr-FR" b="1" dirty="0">
              <a:solidFill>
                <a:schemeClr val="bg1"/>
              </a:solidFill>
              <a:latin typeface="Titillium Web" pitchFamily="2" charset="77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817630C-65B2-8D44-9BFC-A679F34290DB}"/>
              </a:ext>
            </a:extLst>
          </p:cNvPr>
          <p:cNvGrpSpPr/>
          <p:nvPr/>
        </p:nvGrpSpPr>
        <p:grpSpPr>
          <a:xfrm>
            <a:off x="2303535" y="3040546"/>
            <a:ext cx="861983" cy="1507110"/>
            <a:chOff x="2303535" y="3040546"/>
            <a:chExt cx="861983" cy="1507110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F47C7C9-8701-FB41-8684-9411E0F238D0}"/>
                </a:ext>
              </a:extLst>
            </p:cNvPr>
            <p:cNvSpPr txBox="1"/>
            <p:nvPr/>
          </p:nvSpPr>
          <p:spPr>
            <a:xfrm>
              <a:off x="2303535" y="3040546"/>
              <a:ext cx="8162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800" b="1" dirty="0">
                  <a:solidFill>
                    <a:srgbClr val="F83756"/>
                  </a:solidFill>
                  <a:latin typeface="Titillium Web Black" pitchFamily="2" charset="77"/>
                </a:rPr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2022E2-6584-A64B-A224-F0865D93C0A6}"/>
                </a:ext>
              </a:extLst>
            </p:cNvPr>
            <p:cNvSpPr/>
            <p:nvPr/>
          </p:nvSpPr>
          <p:spPr>
            <a:xfrm>
              <a:off x="2360489" y="3101106"/>
              <a:ext cx="805029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fr-FR" sz="8800" b="1" dirty="0">
                  <a:ln w="38100">
                    <a:solidFill>
                      <a:schemeClr val="bg1"/>
                    </a:solidFill>
                    <a:prstDash val="solid"/>
                  </a:ln>
                  <a:noFill/>
                  <a:latin typeface="Titillium Web Black" pitchFamily="2" charset="77"/>
                </a:rPr>
                <a:t>3</a:t>
              </a:r>
              <a:endParaRPr lang="fr-FR" sz="8800" b="1" cap="none" spc="0" dirty="0">
                <a:ln w="38100">
                  <a:solidFill>
                    <a:schemeClr val="bg1"/>
                  </a:solidFill>
                  <a:prstDash val="solid"/>
                </a:ln>
                <a:noFill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2AF329-10DB-7A4C-A165-D1E762A9904D}"/>
              </a:ext>
            </a:extLst>
          </p:cNvPr>
          <p:cNvGrpSpPr/>
          <p:nvPr/>
        </p:nvGrpSpPr>
        <p:grpSpPr>
          <a:xfrm>
            <a:off x="1599406" y="2391401"/>
            <a:ext cx="2427988" cy="2453009"/>
            <a:chOff x="1708379" y="2391401"/>
            <a:chExt cx="2427988" cy="2453009"/>
          </a:xfrm>
        </p:grpSpPr>
        <p:sp>
          <p:nvSpPr>
            <p:cNvPr id="9" name="Délai  8">
              <a:extLst>
                <a:ext uri="{FF2B5EF4-FFF2-40B4-BE49-F238E27FC236}">
                  <a16:creationId xmlns:a16="http://schemas.microsoft.com/office/drawing/2014/main" id="{9F8DC7D5-B48D-324D-82F1-6E3BB684F644}"/>
                </a:ext>
              </a:extLst>
            </p:cNvPr>
            <p:cNvSpPr/>
            <p:nvPr/>
          </p:nvSpPr>
          <p:spPr>
            <a:xfrm rot="16200000">
              <a:off x="1742303" y="2564396"/>
              <a:ext cx="2360141" cy="2014151"/>
            </a:xfrm>
            <a:prstGeom prst="flowChartDelay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ighlight>
                  <a:srgbClr val="FFFF00"/>
                </a:highlight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DF2EBE3-D97E-1C46-931C-78339190A780}"/>
                </a:ext>
              </a:extLst>
            </p:cNvPr>
            <p:cNvSpPr/>
            <p:nvPr/>
          </p:nvSpPr>
          <p:spPr>
            <a:xfrm>
              <a:off x="1708379" y="4658673"/>
              <a:ext cx="2427988" cy="1857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68514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62616 L 2.29167E-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1" y="1495986"/>
            <a:ext cx="9559636" cy="68513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Design comparison : mobile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nav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opened</a:t>
            </a:r>
            <a:endParaRPr lang="fr-FR" b="1" dirty="0">
              <a:solidFill>
                <a:schemeClr val="bg1"/>
              </a:solidFill>
              <a:latin typeface="Titillium Web Black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AEB8F99-E03F-8D45-9057-E8F3024EC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282" y="2181119"/>
            <a:ext cx="2451100" cy="43688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D28F5F7C-6DA0-1848-A67B-EE96F145F97F}"/>
              </a:ext>
            </a:extLst>
          </p:cNvPr>
          <p:cNvSpPr txBox="1"/>
          <p:nvPr/>
        </p:nvSpPr>
        <p:spPr>
          <a:xfrm>
            <a:off x="7066502" y="2659223"/>
            <a:ext cx="31220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Put the </a:t>
            </a:r>
            <a:r>
              <a:rPr lang="fr-FR" dirty="0" err="1">
                <a:solidFill>
                  <a:schemeClr val="bg1"/>
                </a:solidFill>
                <a:latin typeface="Titillium Web" pitchFamily="2" charset="77"/>
              </a:rPr>
              <a:t>most</a:t>
            </a: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 important CTA on the </a:t>
            </a:r>
            <a:r>
              <a:rPr lang="fr-FR" dirty="0" err="1">
                <a:solidFill>
                  <a:schemeClr val="bg1"/>
                </a:solidFill>
                <a:latin typeface="Titillium Web" pitchFamily="2" charset="77"/>
              </a:rPr>
              <a:t>easiest</a:t>
            </a: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itillium Web" pitchFamily="2" charset="77"/>
              </a:rPr>
              <a:t>reachable</a:t>
            </a: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 area (</a:t>
            </a:r>
            <a:r>
              <a:rPr lang="fr-FR" dirty="0" err="1">
                <a:solidFill>
                  <a:schemeClr val="bg1"/>
                </a:solidFill>
                <a:latin typeface="Titillium Web" pitchFamily="2" charset="77"/>
              </a:rPr>
              <a:t>centered</a:t>
            </a: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, </a:t>
            </a:r>
            <a:r>
              <a:rPr lang="fr-FR" dirty="0" err="1">
                <a:solidFill>
                  <a:schemeClr val="bg1"/>
                </a:solidFill>
                <a:latin typeface="Titillium Web" pitchFamily="2" charset="77"/>
              </a:rPr>
              <a:t>near</a:t>
            </a: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 the </a:t>
            </a:r>
            <a:r>
              <a:rPr lang="fr-FR" dirty="0" err="1">
                <a:solidFill>
                  <a:schemeClr val="bg1"/>
                </a:solidFill>
                <a:latin typeface="Titillium Web" pitchFamily="2" charset="77"/>
              </a:rPr>
              <a:t>bottom</a:t>
            </a: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chemeClr val="bg1"/>
                </a:solidFill>
                <a:latin typeface="Titillium Web" pitchFamily="2" charset="77"/>
              </a:rPr>
              <a:t>Create</a:t>
            </a: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FR" dirty="0" err="1">
                <a:solidFill>
                  <a:schemeClr val="bg1"/>
                </a:solidFill>
                <a:latin typeface="Titillium Web" pitchFamily="2" charset="77"/>
              </a:rPr>
              <a:t>dropdown</a:t>
            </a: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 for quick </a:t>
            </a:r>
            <a:r>
              <a:rPr lang="fr-FR" dirty="0" err="1">
                <a:solidFill>
                  <a:schemeClr val="bg1"/>
                </a:solidFill>
                <a:latin typeface="Titillium Web" pitchFamily="2" charset="77"/>
              </a:rPr>
              <a:t>access</a:t>
            </a:r>
            <a:r>
              <a:rPr lang="fr-FR" dirty="0">
                <a:solidFill>
                  <a:schemeClr val="bg1"/>
                </a:solidFill>
                <a:latin typeface="Titillium Web" pitchFamily="2" charset="77"/>
              </a:rPr>
              <a:t> to Services &amp; Trainings session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  <a:latin typeface="Titillium Web" pitchFamily="2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B543A1A-54EB-834F-ACC5-29FD39359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189" y="2181119"/>
            <a:ext cx="2421417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19323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0" y="1495986"/>
            <a:ext cx="9942369" cy="68513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Design comparison : mobile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nav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dropdown</a:t>
            </a:r>
            <a:endParaRPr lang="fr-FR" b="1" dirty="0">
              <a:solidFill>
                <a:schemeClr val="bg1"/>
              </a:solidFill>
              <a:latin typeface="Titillium Web Black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404043C-5CBD-C24E-AC75-34256E7F2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080" y="2486659"/>
            <a:ext cx="2676292" cy="400049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E6C5EC0-C041-6A44-84D4-46EF8685F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141" y="2486659"/>
            <a:ext cx="2676391" cy="40005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276333A-3ACC-414B-A9B5-32844E5B6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6930" y="2486660"/>
            <a:ext cx="2641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58334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0" y="1495986"/>
            <a:ext cx="9942369" cy="68513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Design comparison : desktop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nav</a:t>
            </a:r>
            <a:endParaRPr lang="fr-FR" b="1" dirty="0">
              <a:solidFill>
                <a:schemeClr val="bg1"/>
              </a:solidFill>
              <a:latin typeface="Titillium Web Black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537E26-4F5B-4F48-B905-20732F83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84" y="2445750"/>
            <a:ext cx="10342366" cy="5962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189F9FC-AD54-2043-9399-8CEAFC901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682" y="3478559"/>
            <a:ext cx="10342365" cy="56909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EB0486-3DF9-0F4B-8478-810FD58CA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681" y="4492983"/>
            <a:ext cx="10342365" cy="187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1116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>
            <a:extLst>
              <a:ext uri="{FF2B5EF4-FFF2-40B4-BE49-F238E27FC236}">
                <a16:creationId xmlns:a16="http://schemas.microsoft.com/office/drawing/2014/main" id="{DFF4E9E9-651D-2E4B-A6D4-17A796206D85}"/>
              </a:ext>
            </a:extLst>
          </p:cNvPr>
          <p:cNvSpPr/>
          <p:nvPr/>
        </p:nvSpPr>
        <p:spPr>
          <a:xfrm>
            <a:off x="1232021" y="2096086"/>
            <a:ext cx="5148776" cy="3186332"/>
          </a:xfrm>
          <a:custGeom>
            <a:avLst/>
            <a:gdLst>
              <a:gd name="connsiteX0" fmla="*/ 1567312 w 5148776"/>
              <a:gd name="connsiteY0" fmla="*/ 295314 h 3186332"/>
              <a:gd name="connsiteX1" fmla="*/ 560236 w 5148776"/>
              <a:gd name="connsiteY1" fmla="*/ 1475385 h 3186332"/>
              <a:gd name="connsiteX2" fmla="*/ 560236 w 5148776"/>
              <a:gd name="connsiteY2" fmla="*/ 2655456 h 3186332"/>
              <a:gd name="connsiteX3" fmla="*/ 2574387 w 5148776"/>
              <a:gd name="connsiteY3" fmla="*/ 2655456 h 3186332"/>
              <a:gd name="connsiteX4" fmla="*/ 2574388 w 5148776"/>
              <a:gd name="connsiteY4" fmla="*/ 1475385 h 3186332"/>
              <a:gd name="connsiteX5" fmla="*/ 1567312 w 5148776"/>
              <a:gd name="connsiteY5" fmla="*/ 295314 h 3186332"/>
              <a:gd name="connsiteX6" fmla="*/ 0 w 5148776"/>
              <a:gd name="connsiteY6" fmla="*/ 0 h 3186332"/>
              <a:gd name="connsiteX7" fmla="*/ 5148776 w 5148776"/>
              <a:gd name="connsiteY7" fmla="*/ 0 h 3186332"/>
              <a:gd name="connsiteX8" fmla="*/ 5148776 w 5148776"/>
              <a:gd name="connsiteY8" fmla="*/ 3186332 h 3186332"/>
              <a:gd name="connsiteX9" fmla="*/ 0 w 5148776"/>
              <a:gd name="connsiteY9" fmla="*/ 3186332 h 31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8776" h="3186332">
                <a:moveTo>
                  <a:pt x="1567312" y="295314"/>
                </a:moveTo>
                <a:cubicBezTo>
                  <a:pt x="1011119" y="295314"/>
                  <a:pt x="560236" y="823650"/>
                  <a:pt x="560236" y="1475385"/>
                </a:cubicBezTo>
                <a:lnTo>
                  <a:pt x="560236" y="2655456"/>
                </a:lnTo>
                <a:lnTo>
                  <a:pt x="2574387" y="2655456"/>
                </a:lnTo>
                <a:lnTo>
                  <a:pt x="2574388" y="1475385"/>
                </a:lnTo>
                <a:cubicBezTo>
                  <a:pt x="2574388" y="823650"/>
                  <a:pt x="2123505" y="295314"/>
                  <a:pt x="1567312" y="295314"/>
                </a:cubicBezTo>
                <a:close/>
                <a:moveTo>
                  <a:pt x="0" y="0"/>
                </a:moveTo>
                <a:lnTo>
                  <a:pt x="5148776" y="0"/>
                </a:lnTo>
                <a:lnTo>
                  <a:pt x="5148776" y="3186332"/>
                </a:lnTo>
                <a:lnTo>
                  <a:pt x="0" y="3186332"/>
                </a:lnTo>
                <a:close/>
              </a:path>
            </a:pathLst>
          </a:custGeom>
          <a:solidFill>
            <a:srgbClr val="191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E6D3B3-A5D1-194D-A99B-4D5AC563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72" y="3222093"/>
            <a:ext cx="6403428" cy="1325563"/>
          </a:xfrm>
        </p:spPr>
        <p:txBody>
          <a:bodyPr/>
          <a:lstStyle/>
          <a:p>
            <a:r>
              <a:rPr lang="fr-FR" b="1" dirty="0" err="1">
                <a:solidFill>
                  <a:schemeClr val="bg1"/>
                </a:solidFill>
                <a:latin typeface="Titillium Web" pitchFamily="2" charset="77"/>
              </a:rPr>
              <a:t>Demo</a:t>
            </a:r>
            <a:endParaRPr lang="fr-FR" b="1" dirty="0">
              <a:solidFill>
                <a:schemeClr val="bg1"/>
              </a:solidFill>
              <a:latin typeface="Titillium Web" pitchFamily="2" charset="77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817630C-65B2-8D44-9BFC-A679F34290DB}"/>
              </a:ext>
            </a:extLst>
          </p:cNvPr>
          <p:cNvGrpSpPr/>
          <p:nvPr/>
        </p:nvGrpSpPr>
        <p:grpSpPr>
          <a:xfrm>
            <a:off x="2303535" y="3040546"/>
            <a:ext cx="861983" cy="1507110"/>
            <a:chOff x="2303535" y="3040546"/>
            <a:chExt cx="861983" cy="1507110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F47C7C9-8701-FB41-8684-9411E0F238D0}"/>
                </a:ext>
              </a:extLst>
            </p:cNvPr>
            <p:cNvSpPr txBox="1"/>
            <p:nvPr/>
          </p:nvSpPr>
          <p:spPr>
            <a:xfrm>
              <a:off x="2303535" y="3040546"/>
              <a:ext cx="8162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800" b="1" dirty="0">
                  <a:solidFill>
                    <a:srgbClr val="F83756"/>
                  </a:solidFill>
                  <a:latin typeface="Titillium Web Black" pitchFamily="2" charset="77"/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2022E2-6584-A64B-A224-F0865D93C0A6}"/>
                </a:ext>
              </a:extLst>
            </p:cNvPr>
            <p:cNvSpPr/>
            <p:nvPr/>
          </p:nvSpPr>
          <p:spPr>
            <a:xfrm>
              <a:off x="2360489" y="3101106"/>
              <a:ext cx="805029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fr-FR" sz="8800" b="1" dirty="0">
                  <a:ln w="38100">
                    <a:solidFill>
                      <a:schemeClr val="bg1"/>
                    </a:solidFill>
                    <a:prstDash val="solid"/>
                  </a:ln>
                  <a:noFill/>
                  <a:latin typeface="Titillium Web Black" pitchFamily="2" charset="77"/>
                </a:rPr>
                <a:t>4</a:t>
              </a:r>
              <a:endParaRPr lang="fr-FR" sz="8800" b="1" cap="none" spc="0" dirty="0">
                <a:ln w="38100">
                  <a:solidFill>
                    <a:schemeClr val="bg1"/>
                  </a:solidFill>
                  <a:prstDash val="solid"/>
                </a:ln>
                <a:noFill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2AF329-10DB-7A4C-A165-D1E762A9904D}"/>
              </a:ext>
            </a:extLst>
          </p:cNvPr>
          <p:cNvGrpSpPr/>
          <p:nvPr/>
        </p:nvGrpSpPr>
        <p:grpSpPr>
          <a:xfrm>
            <a:off x="1599406" y="2391401"/>
            <a:ext cx="2427988" cy="2453009"/>
            <a:chOff x="1708379" y="2391401"/>
            <a:chExt cx="2427988" cy="2453009"/>
          </a:xfrm>
        </p:grpSpPr>
        <p:sp>
          <p:nvSpPr>
            <p:cNvPr id="9" name="Délai  8">
              <a:extLst>
                <a:ext uri="{FF2B5EF4-FFF2-40B4-BE49-F238E27FC236}">
                  <a16:creationId xmlns:a16="http://schemas.microsoft.com/office/drawing/2014/main" id="{9F8DC7D5-B48D-324D-82F1-6E3BB684F644}"/>
                </a:ext>
              </a:extLst>
            </p:cNvPr>
            <p:cNvSpPr/>
            <p:nvPr/>
          </p:nvSpPr>
          <p:spPr>
            <a:xfrm rot="16200000">
              <a:off x="1742303" y="2564396"/>
              <a:ext cx="2360141" cy="2014151"/>
            </a:xfrm>
            <a:prstGeom prst="flowChartDelay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ighlight>
                  <a:srgbClr val="FFFF00"/>
                </a:highlight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DF2EBE3-D97E-1C46-931C-78339190A780}"/>
                </a:ext>
              </a:extLst>
            </p:cNvPr>
            <p:cNvSpPr/>
            <p:nvPr/>
          </p:nvSpPr>
          <p:spPr>
            <a:xfrm>
              <a:off x="1708379" y="4658673"/>
              <a:ext cx="2427988" cy="1857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41871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62616 L 2.29167E-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1952186"/>
            <a:ext cx="9559636" cy="622848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Why?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2" y="2753711"/>
            <a:ext cx="9559636" cy="3455755"/>
          </a:xfrm>
        </p:spPr>
        <p:txBody>
          <a:bodyPr/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Create better layout for users to interact with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Spend less time in creation to focus more on interaction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Provide clear and easy-to-use components for clients 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Focus on accessibility</a:t>
            </a:r>
          </a:p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Add better design practice to our project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Improve discovery and engagement rate from users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marL="0" indent="0">
              <a:buNone/>
            </a:pPr>
            <a:endParaRPr lang="fr-FR" b="1" dirty="0">
              <a:solidFill>
                <a:schemeClr val="bg1"/>
              </a:solidFill>
              <a:latin typeface="Titillium Web SemiBold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</p:spTree>
    <p:extLst>
      <p:ext uri="{BB962C8B-B14F-4D97-AF65-F5344CB8AC3E}">
        <p14:creationId xmlns:p14="http://schemas.microsoft.com/office/powerpoint/2010/main" val="33357441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>
            <a:extLst>
              <a:ext uri="{FF2B5EF4-FFF2-40B4-BE49-F238E27FC236}">
                <a16:creationId xmlns:a16="http://schemas.microsoft.com/office/drawing/2014/main" id="{DFF4E9E9-651D-2E4B-A6D4-17A796206D85}"/>
              </a:ext>
            </a:extLst>
          </p:cNvPr>
          <p:cNvSpPr/>
          <p:nvPr/>
        </p:nvSpPr>
        <p:spPr>
          <a:xfrm>
            <a:off x="1232021" y="2096086"/>
            <a:ext cx="5148776" cy="3186332"/>
          </a:xfrm>
          <a:custGeom>
            <a:avLst/>
            <a:gdLst>
              <a:gd name="connsiteX0" fmla="*/ 1567312 w 5148776"/>
              <a:gd name="connsiteY0" fmla="*/ 295314 h 3186332"/>
              <a:gd name="connsiteX1" fmla="*/ 560236 w 5148776"/>
              <a:gd name="connsiteY1" fmla="*/ 1475385 h 3186332"/>
              <a:gd name="connsiteX2" fmla="*/ 560236 w 5148776"/>
              <a:gd name="connsiteY2" fmla="*/ 2655456 h 3186332"/>
              <a:gd name="connsiteX3" fmla="*/ 2574387 w 5148776"/>
              <a:gd name="connsiteY3" fmla="*/ 2655456 h 3186332"/>
              <a:gd name="connsiteX4" fmla="*/ 2574388 w 5148776"/>
              <a:gd name="connsiteY4" fmla="*/ 1475385 h 3186332"/>
              <a:gd name="connsiteX5" fmla="*/ 1567312 w 5148776"/>
              <a:gd name="connsiteY5" fmla="*/ 295314 h 3186332"/>
              <a:gd name="connsiteX6" fmla="*/ 0 w 5148776"/>
              <a:gd name="connsiteY6" fmla="*/ 0 h 3186332"/>
              <a:gd name="connsiteX7" fmla="*/ 5148776 w 5148776"/>
              <a:gd name="connsiteY7" fmla="*/ 0 h 3186332"/>
              <a:gd name="connsiteX8" fmla="*/ 5148776 w 5148776"/>
              <a:gd name="connsiteY8" fmla="*/ 3186332 h 3186332"/>
              <a:gd name="connsiteX9" fmla="*/ 0 w 5148776"/>
              <a:gd name="connsiteY9" fmla="*/ 3186332 h 31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8776" h="3186332">
                <a:moveTo>
                  <a:pt x="1567312" y="295314"/>
                </a:moveTo>
                <a:cubicBezTo>
                  <a:pt x="1011119" y="295314"/>
                  <a:pt x="560236" y="823650"/>
                  <a:pt x="560236" y="1475385"/>
                </a:cubicBezTo>
                <a:lnTo>
                  <a:pt x="560236" y="2655456"/>
                </a:lnTo>
                <a:lnTo>
                  <a:pt x="2574387" y="2655456"/>
                </a:lnTo>
                <a:lnTo>
                  <a:pt x="2574388" y="1475385"/>
                </a:lnTo>
                <a:cubicBezTo>
                  <a:pt x="2574388" y="823650"/>
                  <a:pt x="2123505" y="295314"/>
                  <a:pt x="1567312" y="295314"/>
                </a:cubicBezTo>
                <a:close/>
                <a:moveTo>
                  <a:pt x="0" y="0"/>
                </a:moveTo>
                <a:lnTo>
                  <a:pt x="5148776" y="0"/>
                </a:lnTo>
                <a:lnTo>
                  <a:pt x="5148776" y="3186332"/>
                </a:lnTo>
                <a:lnTo>
                  <a:pt x="0" y="3186332"/>
                </a:lnTo>
                <a:close/>
              </a:path>
            </a:pathLst>
          </a:custGeom>
          <a:solidFill>
            <a:srgbClr val="191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E6D3B3-A5D1-194D-A99B-4D5AC563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72" y="3222093"/>
            <a:ext cx="6403428" cy="1325563"/>
          </a:xfrm>
        </p:spPr>
        <p:txBody>
          <a:bodyPr/>
          <a:lstStyle/>
          <a:p>
            <a:r>
              <a:rPr lang="fr-FR" b="1" dirty="0">
                <a:solidFill>
                  <a:schemeClr val="bg1"/>
                </a:solidFill>
                <a:latin typeface="Titillium Web" pitchFamily="2" charset="77"/>
              </a:rPr>
              <a:t>Conclusion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817630C-65B2-8D44-9BFC-A679F34290DB}"/>
              </a:ext>
            </a:extLst>
          </p:cNvPr>
          <p:cNvGrpSpPr/>
          <p:nvPr/>
        </p:nvGrpSpPr>
        <p:grpSpPr>
          <a:xfrm>
            <a:off x="2303535" y="3040546"/>
            <a:ext cx="861983" cy="1507110"/>
            <a:chOff x="2303535" y="3040546"/>
            <a:chExt cx="861983" cy="1507110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F47C7C9-8701-FB41-8684-9411E0F238D0}"/>
                </a:ext>
              </a:extLst>
            </p:cNvPr>
            <p:cNvSpPr txBox="1"/>
            <p:nvPr/>
          </p:nvSpPr>
          <p:spPr>
            <a:xfrm>
              <a:off x="2303535" y="3040546"/>
              <a:ext cx="8162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800" b="1" dirty="0">
                  <a:solidFill>
                    <a:srgbClr val="F83756"/>
                  </a:solidFill>
                  <a:latin typeface="Titillium Web Black" pitchFamily="2" charset="77"/>
                </a:rPr>
                <a:t>5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2022E2-6584-A64B-A224-F0865D93C0A6}"/>
                </a:ext>
              </a:extLst>
            </p:cNvPr>
            <p:cNvSpPr/>
            <p:nvPr/>
          </p:nvSpPr>
          <p:spPr>
            <a:xfrm>
              <a:off x="2360489" y="3101106"/>
              <a:ext cx="805029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fr-FR" sz="8800" b="1" dirty="0">
                  <a:ln w="38100">
                    <a:solidFill>
                      <a:schemeClr val="bg1"/>
                    </a:solidFill>
                    <a:prstDash val="solid"/>
                  </a:ln>
                  <a:noFill/>
                  <a:latin typeface="Titillium Web Black" pitchFamily="2" charset="77"/>
                </a:rPr>
                <a:t>5</a:t>
              </a:r>
              <a:endParaRPr lang="fr-FR" sz="8800" b="1" cap="none" spc="0" dirty="0">
                <a:ln w="38100">
                  <a:solidFill>
                    <a:schemeClr val="bg1"/>
                  </a:solidFill>
                  <a:prstDash val="solid"/>
                </a:ln>
                <a:noFill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2AF329-10DB-7A4C-A165-D1E762A9904D}"/>
              </a:ext>
            </a:extLst>
          </p:cNvPr>
          <p:cNvGrpSpPr/>
          <p:nvPr/>
        </p:nvGrpSpPr>
        <p:grpSpPr>
          <a:xfrm>
            <a:off x="1599406" y="2391401"/>
            <a:ext cx="2427988" cy="2453009"/>
            <a:chOff x="1708379" y="2391401"/>
            <a:chExt cx="2427988" cy="2453009"/>
          </a:xfrm>
        </p:grpSpPr>
        <p:sp>
          <p:nvSpPr>
            <p:cNvPr id="9" name="Délai  8">
              <a:extLst>
                <a:ext uri="{FF2B5EF4-FFF2-40B4-BE49-F238E27FC236}">
                  <a16:creationId xmlns:a16="http://schemas.microsoft.com/office/drawing/2014/main" id="{9F8DC7D5-B48D-324D-82F1-6E3BB684F644}"/>
                </a:ext>
              </a:extLst>
            </p:cNvPr>
            <p:cNvSpPr/>
            <p:nvPr/>
          </p:nvSpPr>
          <p:spPr>
            <a:xfrm rot="16200000">
              <a:off x="1742303" y="2564396"/>
              <a:ext cx="2360141" cy="2014151"/>
            </a:xfrm>
            <a:prstGeom prst="flowChartDelay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ighlight>
                  <a:srgbClr val="FFFF00"/>
                </a:highlight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DF2EBE3-D97E-1C46-931C-78339190A780}"/>
                </a:ext>
              </a:extLst>
            </p:cNvPr>
            <p:cNvSpPr/>
            <p:nvPr/>
          </p:nvSpPr>
          <p:spPr>
            <a:xfrm>
              <a:off x="1708379" y="4658673"/>
              <a:ext cx="2427988" cy="1857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4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62616 L 2.29167E-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1" y="1495986"/>
            <a:ext cx="9559636" cy="68513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Key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takeaways</a:t>
            </a:r>
            <a:endParaRPr lang="fr-FR" b="1" dirty="0">
              <a:solidFill>
                <a:schemeClr val="bg1"/>
              </a:solidFill>
              <a:latin typeface="Titillium Web Black" pitchFamily="2" charset="77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1" y="2348187"/>
            <a:ext cx="9802393" cy="2328695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OneDrive sync problem</a:t>
            </a:r>
          </a:p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Time limit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Integration of Storybook on existing product need some attention for synchronization (dependencies from Themes, </a:t>
            </a:r>
            <a:r>
              <a:rPr lang="en-US" sz="2000" dirty="0" err="1">
                <a:solidFill>
                  <a:schemeClr val="bg1"/>
                </a:solidFill>
                <a:latin typeface="Titillium Web" pitchFamily="2" charset="77"/>
              </a:rPr>
              <a:t>Prismic</a:t>
            </a:r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, etc.)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Software knowledges (Figma, </a:t>
            </a:r>
            <a:r>
              <a:rPr lang="en-US" sz="2000" dirty="0" err="1">
                <a:solidFill>
                  <a:schemeClr val="bg1"/>
                </a:solidFill>
                <a:latin typeface="Titillium Web" pitchFamily="2" charset="77"/>
              </a:rPr>
              <a:t>VsCode</a:t>
            </a:r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, PPT)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HTML/CSS knowledges 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</p:spTree>
    <p:extLst>
      <p:ext uri="{BB962C8B-B14F-4D97-AF65-F5344CB8AC3E}">
        <p14:creationId xmlns:p14="http://schemas.microsoft.com/office/powerpoint/2010/main" val="408224327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1" y="3263141"/>
            <a:ext cx="9559636" cy="685133"/>
          </a:xfrm>
        </p:spPr>
        <p:txBody>
          <a:bodyPr>
            <a:noAutofit/>
          </a:bodyPr>
          <a:lstStyle/>
          <a:p>
            <a:pPr algn="ctr"/>
            <a:r>
              <a:rPr lang="fr-FR" sz="8000" b="1" dirty="0" err="1">
                <a:solidFill>
                  <a:schemeClr val="bg1"/>
                </a:solidFill>
                <a:latin typeface="Titillium Web Black" pitchFamily="2" charset="77"/>
              </a:rPr>
              <a:t>That’s</a:t>
            </a:r>
            <a:r>
              <a:rPr lang="fr-FR" sz="8000" b="1" dirty="0">
                <a:solidFill>
                  <a:schemeClr val="bg1"/>
                </a:solidFill>
                <a:latin typeface="Titillium Web Black" pitchFamily="2" charset="77"/>
              </a:rPr>
              <a:t> </a:t>
            </a:r>
            <a:r>
              <a:rPr lang="fr-FR" sz="8000" b="1" dirty="0" err="1">
                <a:solidFill>
                  <a:schemeClr val="bg1"/>
                </a:solidFill>
                <a:latin typeface="Titillium Web Black" pitchFamily="2" charset="77"/>
              </a:rPr>
              <a:t>it</a:t>
            </a:r>
            <a:r>
              <a:rPr lang="fr-FR" sz="8000" b="1" dirty="0">
                <a:solidFill>
                  <a:schemeClr val="bg1"/>
                </a:solidFill>
                <a:latin typeface="Titillium Web Black" pitchFamily="2" charset="77"/>
              </a:rPr>
              <a:t> folks !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</p:spTree>
    <p:extLst>
      <p:ext uri="{BB962C8B-B14F-4D97-AF65-F5344CB8AC3E}">
        <p14:creationId xmlns:p14="http://schemas.microsoft.com/office/powerpoint/2010/main" val="152014467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1952186"/>
            <a:ext cx="9559636" cy="622848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How?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2" y="2753711"/>
            <a:ext cx="9559636" cy="3455755"/>
          </a:xfrm>
        </p:spPr>
        <p:txBody>
          <a:bodyPr/>
          <a:lstStyle/>
          <a:p>
            <a:pPr lvl="0"/>
            <a:r>
              <a:rPr lang="en-US" sz="2000" u="sng" dirty="0">
                <a:solidFill>
                  <a:schemeClr val="bg1"/>
                </a:solidFill>
                <a:latin typeface="Titillium Web" pitchFamily="2" charset="77"/>
              </a:rPr>
              <a:t>Understand the action:</a:t>
            </a:r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 Our goal is to build up a clear set of pattern to expose the right option with the right amount of details and ask for the minimal effort in return. 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endParaRPr lang="en-US" sz="2000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r>
              <a:rPr lang="en-US" sz="2000" u="sng" dirty="0">
                <a:solidFill>
                  <a:schemeClr val="bg1"/>
                </a:solidFill>
                <a:latin typeface="Titillium Web" pitchFamily="2" charset="77"/>
              </a:rPr>
              <a:t>Encourage action:</a:t>
            </a:r>
            <a:r>
              <a:rPr lang="en-US" sz="2000" dirty="0">
                <a:solidFill>
                  <a:schemeClr val="bg1"/>
                </a:solidFill>
                <a:latin typeface="Titillium Web" pitchFamily="2" charset="77"/>
              </a:rPr>
              <a:t> Users always come with an intent. We might know or not what is it, but we should support every viable intent.</a:t>
            </a:r>
            <a:endParaRPr lang="fr-FR" b="1" dirty="0">
              <a:solidFill>
                <a:schemeClr val="bg1"/>
              </a:solidFill>
              <a:latin typeface="Titillium Web SemiBold" pitchFamily="2" charset="77"/>
            </a:endParaRPr>
          </a:p>
          <a:p>
            <a:pPr marL="0" indent="0">
              <a:buNone/>
            </a:pPr>
            <a:endParaRPr lang="fr-FR" sz="2000" b="1" dirty="0">
              <a:solidFill>
                <a:schemeClr val="bg1"/>
              </a:solidFill>
              <a:latin typeface="Titillium Web SemiBold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</p:spTree>
    <p:extLst>
      <p:ext uri="{BB962C8B-B14F-4D97-AF65-F5344CB8AC3E}">
        <p14:creationId xmlns:p14="http://schemas.microsoft.com/office/powerpoint/2010/main" val="375340404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1952186"/>
            <a:ext cx="9559636" cy="622848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User frustrations in 2021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2" y="2766963"/>
            <a:ext cx="5031609" cy="3455755"/>
          </a:xfrm>
        </p:spPr>
        <p:txBody>
          <a:bodyPr/>
          <a:lstStyle/>
          <a:p>
            <a:pPr>
              <a:buSzPct val="80000"/>
              <a:buFont typeface="Police système Courant"/>
              <a:buChar char="❌"/>
            </a:pPr>
            <a:r>
              <a:rPr lang="fr-FR" sz="2000" u="sng" dirty="0" err="1">
                <a:solidFill>
                  <a:schemeClr val="bg1"/>
                </a:solidFill>
                <a:latin typeface="Titillium Web" pitchFamily="2" charset="77"/>
              </a:rPr>
              <a:t>Tiny</a:t>
            </a:r>
            <a:r>
              <a:rPr lang="fr-FR" sz="2000" u="sng" dirty="0">
                <a:solidFill>
                  <a:schemeClr val="bg1"/>
                </a:solidFill>
                <a:latin typeface="Titillium Web" pitchFamily="2" charset="77"/>
              </a:rPr>
              <a:t> scrollable panels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fr-FR" sz="2000" u="sng" dirty="0" err="1">
                <a:solidFill>
                  <a:schemeClr val="bg1"/>
                </a:solidFill>
                <a:latin typeface="Titillium Web" pitchFamily="2" charset="77"/>
              </a:rPr>
              <a:t>Tiny</a:t>
            </a:r>
            <a:r>
              <a:rPr lang="fr-FR" sz="2000" u="sng" dirty="0">
                <a:solidFill>
                  <a:schemeClr val="bg1"/>
                </a:solidFill>
                <a:latin typeface="Titillium Web" pitchFamily="2" charset="77"/>
              </a:rPr>
              <a:t> clicks </a:t>
            </a:r>
            <a:r>
              <a:rPr lang="fr-FR" sz="2000" u="sng" dirty="0" err="1">
                <a:solidFill>
                  <a:schemeClr val="bg1"/>
                </a:solidFill>
                <a:latin typeface="Titillium Web" pitchFamily="2" charset="77"/>
              </a:rPr>
              <a:t>targets</a:t>
            </a:r>
            <a:endParaRPr lang="fr-FR" sz="2000" u="sng" dirty="0">
              <a:solidFill>
                <a:schemeClr val="bg1"/>
              </a:solidFill>
              <a:latin typeface="Titillium Web" pitchFamily="2" charset="77"/>
            </a:endParaRPr>
          </a:p>
          <a:p>
            <a:pPr>
              <a:buSzPct val="80000"/>
              <a:buFont typeface="Police système Courant"/>
              <a:buChar char="❌"/>
            </a:pP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Unexpected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content shifts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Unexpected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page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reloads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>
              <a:buSzPct val="80000"/>
              <a:buFont typeface="Police système Courant"/>
              <a:buChar char="❌"/>
            </a:pP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Country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selector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dropdown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>
              <a:buSzPct val="80000"/>
              <a:buFont typeface="Police système Courant"/>
              <a:buChar char="❌"/>
            </a:pP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Generic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error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message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Input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fully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cleared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on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errors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pPr>
              <a:buSzPct val="80000"/>
              <a:buFont typeface="Police système Courant"/>
              <a:buChar char="❌"/>
            </a:pP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Disabled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next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button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DE353F5-D7CD-5645-929E-DF950605D978}"/>
              </a:ext>
            </a:extLst>
          </p:cNvPr>
          <p:cNvSpPr txBox="1">
            <a:spLocks/>
          </p:cNvSpPr>
          <p:nvPr/>
        </p:nvSpPr>
        <p:spPr>
          <a:xfrm>
            <a:off x="6325504" y="2766963"/>
            <a:ext cx="5031609" cy="3455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  <a:buFont typeface="Police système Courant"/>
              <a:buChar char="❌"/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Unsupported back button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Disabled copy-paste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No text input fallback in sliders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Draconian pass requirement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Retyping complex input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Birthday picker starting in 2021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Scrolljacking and parallax</a:t>
            </a:r>
          </a:p>
          <a:p>
            <a:pPr>
              <a:buSzPct val="80000"/>
              <a:buFont typeface="Police système Courant"/>
              <a:buChar char="❌"/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Identifying buses/crosswalks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151863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1952186"/>
            <a:ext cx="9559636" cy="622848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User delighters in 2021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2" y="2766963"/>
            <a:ext cx="5031609" cy="3455755"/>
          </a:xfrm>
        </p:spPr>
        <p:txBody>
          <a:bodyPr/>
          <a:lstStyle/>
          <a:p>
            <a:pP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u="sng" dirty="0">
                <a:solidFill>
                  <a:schemeClr val="bg1"/>
                </a:solidFill>
                <a:latin typeface="Titillium Web" pitchFamily="2" charset="77"/>
              </a:rPr>
              <a:t>Fast accessible experience</a:t>
            </a:r>
          </a:p>
          <a:p>
            <a:pP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u="sng" dirty="0">
                <a:solidFill>
                  <a:schemeClr val="bg1"/>
                </a:solidFill>
                <a:latin typeface="Titillium Web" pitchFamily="2" charset="77"/>
              </a:rPr>
              <a:t>Large, legible text</a:t>
            </a:r>
          </a:p>
          <a:p>
            <a:pP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u="sng" dirty="0">
                <a:solidFill>
                  <a:schemeClr val="bg1"/>
                </a:solidFill>
                <a:latin typeface="Titillium Web" pitchFamily="2" charset="77"/>
              </a:rPr>
              <a:t>Large CTA</a:t>
            </a:r>
          </a:p>
          <a:p>
            <a:pP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Input boxes as input boxes</a:t>
            </a:r>
          </a:p>
          <a:p>
            <a:pP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u="sng" dirty="0">
                <a:solidFill>
                  <a:schemeClr val="bg1"/>
                </a:solidFill>
                <a:latin typeface="Titillium Web" pitchFamily="2" charset="77"/>
              </a:rPr>
              <a:t>Focus and active states</a:t>
            </a:r>
          </a:p>
          <a:p>
            <a:pP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Simple pass requirements</a:t>
            </a:r>
          </a:p>
          <a:p>
            <a:pP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Predictable tabing in forms</a:t>
            </a:r>
          </a:p>
          <a:p>
            <a:pP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Helpful error message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DE353F5-D7CD-5645-929E-DF950605D978}"/>
              </a:ext>
            </a:extLst>
          </p:cNvPr>
          <p:cNvSpPr txBox="1">
            <a:spLocks/>
          </p:cNvSpPr>
          <p:nvPr/>
        </p:nvSpPr>
        <p:spPr>
          <a:xfrm>
            <a:off x="6325504" y="2766963"/>
            <a:ext cx="5031609" cy="34557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2D050"/>
              </a:buCl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Smart, fast autocomplete</a:t>
            </a:r>
          </a:p>
          <a:p>
            <a:pPr>
              <a:buClr>
                <a:srgbClr val="92D050"/>
              </a:buCl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User input persisted on refresh</a:t>
            </a:r>
          </a:p>
          <a:p>
            <a:pPr>
              <a:buClr>
                <a:srgbClr val="92D050"/>
              </a:buCl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u="sng" dirty="0">
                <a:solidFill>
                  <a:schemeClr val="bg1"/>
                </a:solidFill>
                <a:latin typeface="Titillium Web" pitchFamily="2" charset="77"/>
              </a:rPr>
              <a:t>Dropdown opening on tap/click</a:t>
            </a:r>
          </a:p>
          <a:p>
            <a:pPr>
              <a:buClr>
                <a:srgbClr val="92D050"/>
              </a:buCl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Easy undo, edits, cancellations</a:t>
            </a:r>
          </a:p>
          <a:p>
            <a:pPr>
              <a:buClr>
                <a:srgbClr val="92D050"/>
              </a:buCl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Predictable back buttons</a:t>
            </a:r>
          </a:p>
          <a:p>
            <a:pPr>
              <a:buClr>
                <a:srgbClr val="92D050"/>
              </a:buCl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Snoozing notifications</a:t>
            </a:r>
          </a:p>
          <a:p>
            <a:pPr>
              <a:buClr>
                <a:srgbClr val="92D050"/>
              </a:buCl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Pausing subscriptions</a:t>
            </a:r>
          </a:p>
          <a:p>
            <a:pPr>
              <a:buClr>
                <a:srgbClr val="92D050"/>
              </a:buClr>
              <a:buSzPct val="8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nl-BE" sz="2000" dirty="0">
                <a:solidFill>
                  <a:schemeClr val="bg1"/>
                </a:solidFill>
                <a:latin typeface="Titillium Web" pitchFamily="2" charset="77"/>
              </a:rPr>
              <a:t>Transparent pricing</a:t>
            </a:r>
          </a:p>
        </p:txBody>
      </p:sp>
    </p:spTree>
    <p:extLst>
      <p:ext uri="{BB962C8B-B14F-4D97-AF65-F5344CB8AC3E}">
        <p14:creationId xmlns:p14="http://schemas.microsoft.com/office/powerpoint/2010/main" val="53448571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>
            <a:extLst>
              <a:ext uri="{FF2B5EF4-FFF2-40B4-BE49-F238E27FC236}">
                <a16:creationId xmlns:a16="http://schemas.microsoft.com/office/drawing/2014/main" id="{DFF4E9E9-651D-2E4B-A6D4-17A796206D85}"/>
              </a:ext>
            </a:extLst>
          </p:cNvPr>
          <p:cNvSpPr/>
          <p:nvPr/>
        </p:nvSpPr>
        <p:spPr>
          <a:xfrm>
            <a:off x="1232021" y="2096086"/>
            <a:ext cx="5148776" cy="3186332"/>
          </a:xfrm>
          <a:custGeom>
            <a:avLst/>
            <a:gdLst>
              <a:gd name="connsiteX0" fmla="*/ 1567312 w 5148776"/>
              <a:gd name="connsiteY0" fmla="*/ 295314 h 3186332"/>
              <a:gd name="connsiteX1" fmla="*/ 560236 w 5148776"/>
              <a:gd name="connsiteY1" fmla="*/ 1475385 h 3186332"/>
              <a:gd name="connsiteX2" fmla="*/ 560236 w 5148776"/>
              <a:gd name="connsiteY2" fmla="*/ 2655456 h 3186332"/>
              <a:gd name="connsiteX3" fmla="*/ 2574387 w 5148776"/>
              <a:gd name="connsiteY3" fmla="*/ 2655456 h 3186332"/>
              <a:gd name="connsiteX4" fmla="*/ 2574388 w 5148776"/>
              <a:gd name="connsiteY4" fmla="*/ 1475385 h 3186332"/>
              <a:gd name="connsiteX5" fmla="*/ 1567312 w 5148776"/>
              <a:gd name="connsiteY5" fmla="*/ 295314 h 3186332"/>
              <a:gd name="connsiteX6" fmla="*/ 0 w 5148776"/>
              <a:gd name="connsiteY6" fmla="*/ 0 h 3186332"/>
              <a:gd name="connsiteX7" fmla="*/ 5148776 w 5148776"/>
              <a:gd name="connsiteY7" fmla="*/ 0 h 3186332"/>
              <a:gd name="connsiteX8" fmla="*/ 5148776 w 5148776"/>
              <a:gd name="connsiteY8" fmla="*/ 3186332 h 3186332"/>
              <a:gd name="connsiteX9" fmla="*/ 0 w 5148776"/>
              <a:gd name="connsiteY9" fmla="*/ 3186332 h 3186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48776" h="3186332">
                <a:moveTo>
                  <a:pt x="1567312" y="295314"/>
                </a:moveTo>
                <a:cubicBezTo>
                  <a:pt x="1011119" y="295314"/>
                  <a:pt x="560236" y="823650"/>
                  <a:pt x="560236" y="1475385"/>
                </a:cubicBezTo>
                <a:lnTo>
                  <a:pt x="560236" y="2655456"/>
                </a:lnTo>
                <a:lnTo>
                  <a:pt x="2574387" y="2655456"/>
                </a:lnTo>
                <a:lnTo>
                  <a:pt x="2574388" y="1475385"/>
                </a:lnTo>
                <a:cubicBezTo>
                  <a:pt x="2574388" y="823650"/>
                  <a:pt x="2123505" y="295314"/>
                  <a:pt x="1567312" y="295314"/>
                </a:cubicBezTo>
                <a:close/>
                <a:moveTo>
                  <a:pt x="0" y="0"/>
                </a:moveTo>
                <a:lnTo>
                  <a:pt x="5148776" y="0"/>
                </a:lnTo>
                <a:lnTo>
                  <a:pt x="5148776" y="3186332"/>
                </a:lnTo>
                <a:lnTo>
                  <a:pt x="0" y="3186332"/>
                </a:lnTo>
                <a:close/>
              </a:path>
            </a:pathLst>
          </a:custGeom>
          <a:solidFill>
            <a:srgbClr val="191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E6D3B3-A5D1-194D-A99B-4D5AC5638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372" y="3222093"/>
            <a:ext cx="6403428" cy="1325563"/>
          </a:xfrm>
        </p:spPr>
        <p:txBody>
          <a:bodyPr/>
          <a:lstStyle/>
          <a:p>
            <a:r>
              <a:rPr lang="fr-FR" b="1" dirty="0" err="1">
                <a:solidFill>
                  <a:schemeClr val="bg1"/>
                </a:solidFill>
                <a:latin typeface="Titillium Web" pitchFamily="2" charset="77"/>
              </a:rPr>
              <a:t>Identify</a:t>
            </a:r>
            <a:r>
              <a:rPr lang="fr-FR" b="1" dirty="0">
                <a:solidFill>
                  <a:schemeClr val="bg1"/>
                </a:solidFill>
                <a:latin typeface="Titillium Web" pitchFamily="2" charset="77"/>
              </a:rPr>
              <a:t> user </a:t>
            </a:r>
            <a:r>
              <a:rPr lang="fr-FR" b="1" dirty="0" err="1">
                <a:solidFill>
                  <a:schemeClr val="bg1"/>
                </a:solidFill>
                <a:latin typeface="Titillium Web" pitchFamily="2" charset="77"/>
              </a:rPr>
              <a:t>need</a:t>
            </a:r>
            <a:endParaRPr lang="fr-FR" b="1" dirty="0">
              <a:solidFill>
                <a:schemeClr val="bg1"/>
              </a:solidFill>
              <a:latin typeface="Titillium Web" pitchFamily="2" charset="77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817630C-65B2-8D44-9BFC-A679F34290DB}"/>
              </a:ext>
            </a:extLst>
          </p:cNvPr>
          <p:cNvGrpSpPr/>
          <p:nvPr/>
        </p:nvGrpSpPr>
        <p:grpSpPr>
          <a:xfrm>
            <a:off x="2303535" y="3040546"/>
            <a:ext cx="861983" cy="1507110"/>
            <a:chOff x="2303535" y="3040546"/>
            <a:chExt cx="861983" cy="1507110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F47C7C9-8701-FB41-8684-9411E0F238D0}"/>
                </a:ext>
              </a:extLst>
            </p:cNvPr>
            <p:cNvSpPr txBox="1"/>
            <p:nvPr/>
          </p:nvSpPr>
          <p:spPr>
            <a:xfrm>
              <a:off x="2303535" y="3040546"/>
              <a:ext cx="816249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800" b="1" dirty="0">
                  <a:solidFill>
                    <a:srgbClr val="F83756"/>
                  </a:solidFill>
                  <a:latin typeface="Titillium Web Black" pitchFamily="2" charset="77"/>
                </a:rPr>
                <a:t>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C2022E2-6584-A64B-A224-F0865D93C0A6}"/>
                </a:ext>
              </a:extLst>
            </p:cNvPr>
            <p:cNvSpPr/>
            <p:nvPr/>
          </p:nvSpPr>
          <p:spPr>
            <a:xfrm>
              <a:off x="2360489" y="3101106"/>
              <a:ext cx="805029" cy="144655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bliqueTopRight"/>
                <a:lightRig rig="threePt" dir="t"/>
              </a:scene3d>
            </a:bodyPr>
            <a:lstStyle/>
            <a:p>
              <a:pPr algn="ctr"/>
              <a:r>
                <a:rPr lang="fr-FR" sz="8800" b="1" dirty="0">
                  <a:ln w="38100">
                    <a:solidFill>
                      <a:schemeClr val="bg1"/>
                    </a:solidFill>
                    <a:prstDash val="solid"/>
                  </a:ln>
                  <a:noFill/>
                  <a:latin typeface="Titillium Web Black" pitchFamily="2" charset="77"/>
                </a:rPr>
                <a:t>1</a:t>
              </a:r>
              <a:endParaRPr lang="fr-FR" sz="8800" b="1" cap="none" spc="0" dirty="0">
                <a:ln w="38100">
                  <a:solidFill>
                    <a:schemeClr val="bg1"/>
                  </a:solidFill>
                  <a:prstDash val="solid"/>
                </a:ln>
                <a:noFill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BB2AF329-10DB-7A4C-A165-D1E762A9904D}"/>
              </a:ext>
            </a:extLst>
          </p:cNvPr>
          <p:cNvGrpSpPr/>
          <p:nvPr/>
        </p:nvGrpSpPr>
        <p:grpSpPr>
          <a:xfrm>
            <a:off x="1599406" y="2391401"/>
            <a:ext cx="2427988" cy="2453009"/>
            <a:chOff x="1708379" y="2391401"/>
            <a:chExt cx="2427988" cy="2453009"/>
          </a:xfrm>
        </p:grpSpPr>
        <p:sp>
          <p:nvSpPr>
            <p:cNvPr id="9" name="Délai  8">
              <a:extLst>
                <a:ext uri="{FF2B5EF4-FFF2-40B4-BE49-F238E27FC236}">
                  <a16:creationId xmlns:a16="http://schemas.microsoft.com/office/drawing/2014/main" id="{9F8DC7D5-B48D-324D-82F1-6E3BB684F644}"/>
                </a:ext>
              </a:extLst>
            </p:cNvPr>
            <p:cNvSpPr/>
            <p:nvPr/>
          </p:nvSpPr>
          <p:spPr>
            <a:xfrm rot="16200000">
              <a:off x="1742303" y="2564396"/>
              <a:ext cx="2360141" cy="2014151"/>
            </a:xfrm>
            <a:prstGeom prst="flowChartDelay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highlight>
                  <a:srgbClr val="FFFF00"/>
                </a:highlight>
              </a:endParaRP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9DF2EBE3-D97E-1C46-931C-78339190A780}"/>
                </a:ext>
              </a:extLst>
            </p:cNvPr>
            <p:cNvSpPr/>
            <p:nvPr/>
          </p:nvSpPr>
          <p:spPr>
            <a:xfrm>
              <a:off x="1708379" y="4658673"/>
              <a:ext cx="2427988" cy="18573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345229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62616 L 2.29167E-6 1.4814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2" y="2753711"/>
            <a:ext cx="9559636" cy="34557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i="1" dirty="0">
                <a:solidFill>
                  <a:schemeClr val="bg1"/>
                </a:solidFill>
                <a:latin typeface="Titillium Web" pitchFamily="2" charset="77"/>
              </a:rPr>
              <a:t>“ Clearly defined boundaries and limits lead to faster designing”</a:t>
            </a:r>
            <a:endParaRPr lang="fr-BE" sz="6000" dirty="0">
              <a:solidFill>
                <a:schemeClr val="bg1"/>
              </a:solidFill>
              <a:latin typeface="Titillium Web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</p:spTree>
    <p:extLst>
      <p:ext uri="{BB962C8B-B14F-4D97-AF65-F5344CB8AC3E}">
        <p14:creationId xmlns:p14="http://schemas.microsoft.com/office/powerpoint/2010/main" val="261008030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1952186"/>
            <a:ext cx="9559636" cy="622848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Navigation priorities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2" y="2753711"/>
            <a:ext cx="9559636" cy="3455755"/>
          </a:xfrm>
        </p:spPr>
        <p:txBody>
          <a:bodyPr/>
          <a:lstStyle/>
          <a:p>
            <a:pPr lvl="0"/>
            <a:r>
              <a:rPr lang="nl-BE" sz="2000" u="sng" dirty="0">
                <a:solidFill>
                  <a:schemeClr val="bg1"/>
                </a:solidFill>
                <a:latin typeface="Titillium Web" pitchFamily="2" charset="77"/>
              </a:rPr>
              <a:t>Define 3 levels of priorities:</a:t>
            </a:r>
          </a:p>
          <a:p>
            <a:pPr lvl="1"/>
            <a:r>
              <a:rPr lang="nl-BE" sz="1600" dirty="0">
                <a:solidFill>
                  <a:schemeClr val="bg1"/>
                </a:solidFill>
                <a:latin typeface="Titillium Web" pitchFamily="2" charset="77"/>
              </a:rPr>
              <a:t>Obvious: Always present</a:t>
            </a:r>
          </a:p>
          <a:p>
            <a:pPr lvl="1"/>
            <a:r>
              <a:rPr lang="nl-BE" sz="1600" dirty="0">
                <a:solidFill>
                  <a:schemeClr val="bg1"/>
                </a:solidFill>
                <a:latin typeface="Titillium Web" pitchFamily="2" charset="77"/>
              </a:rPr>
              <a:t>Easy: Frequently needed</a:t>
            </a:r>
          </a:p>
          <a:p>
            <a:pPr lvl="1"/>
            <a:r>
              <a:rPr lang="nl-BE" sz="1600" dirty="0">
                <a:solidFill>
                  <a:schemeClr val="bg1"/>
                </a:solidFill>
                <a:latin typeface="Titillium Web" pitchFamily="2" charset="77"/>
              </a:rPr>
              <a:t>Possible: Needed sometimes (in some case)</a:t>
            </a:r>
          </a:p>
          <a:p>
            <a:pPr lvl="1"/>
            <a:endParaRPr lang="nl-BE" sz="1600" u="sng" dirty="0">
              <a:solidFill>
                <a:schemeClr val="bg1"/>
              </a:solidFill>
              <a:latin typeface="Titillium Web" pitchFamily="2" charset="77"/>
            </a:endParaRPr>
          </a:p>
          <a:p>
            <a:pPr lvl="0"/>
            <a:r>
              <a:rPr lang="nl-BE" sz="2000" u="sng" dirty="0">
                <a:solidFill>
                  <a:schemeClr val="bg1"/>
                </a:solidFill>
                <a:latin typeface="Titillium Web" pitchFamily="2" charset="77"/>
              </a:rPr>
              <a:t>Design both for desktop first and mobile first:</a:t>
            </a:r>
          </a:p>
          <a:p>
            <a:pPr lvl="1"/>
            <a:r>
              <a:rPr lang="nl-BE" sz="1600" dirty="0">
                <a:solidFill>
                  <a:schemeClr val="bg1"/>
                </a:solidFill>
                <a:latin typeface="Titillium Web" pitchFamily="2" charset="77"/>
              </a:rPr>
              <a:t>Design for touch</a:t>
            </a:r>
          </a:p>
          <a:p>
            <a:pPr lvl="1"/>
            <a:r>
              <a:rPr lang="nl-BE" sz="1600" dirty="0">
                <a:solidFill>
                  <a:schemeClr val="bg1"/>
                </a:solidFill>
                <a:latin typeface="Titillium Web" pitchFamily="2" charset="77"/>
              </a:rPr>
              <a:t>Consider overlay for simple nav</a:t>
            </a:r>
            <a:endParaRPr lang="nl-BE" sz="2000" dirty="0">
              <a:solidFill>
                <a:schemeClr val="bg1"/>
              </a:solidFill>
              <a:latin typeface="Titillium Web" pitchFamily="2" charset="77"/>
            </a:endParaRPr>
          </a:p>
          <a:p>
            <a:r>
              <a:rPr lang="nl-BE" sz="2000" u="sng" dirty="0">
                <a:solidFill>
                  <a:schemeClr val="bg1"/>
                </a:solidFill>
                <a:latin typeface="Titillium Web" pitchFamily="2" charset="77"/>
              </a:rPr>
              <a:t>Use accessibility pattern</a:t>
            </a:r>
          </a:p>
          <a:p>
            <a:pPr lvl="0"/>
            <a:endParaRPr lang="nl-BE" sz="1600" dirty="0">
              <a:solidFill>
                <a:schemeClr val="bg1"/>
              </a:solidFill>
              <a:latin typeface="Titillium Web" pitchFamily="2" charset="77"/>
            </a:endParaRPr>
          </a:p>
          <a:p>
            <a:pPr marL="0" lvl="0" indent="0">
              <a:buNone/>
            </a:pPr>
            <a:endParaRPr lang="nl-BE" sz="1600" dirty="0">
              <a:solidFill>
                <a:schemeClr val="bg1"/>
              </a:solidFill>
              <a:latin typeface="Titillium Web" pitchFamily="2" charset="77"/>
            </a:endParaRPr>
          </a:p>
          <a:p>
            <a:pPr marL="457200" lvl="1" indent="0">
              <a:buNone/>
            </a:pPr>
            <a:endParaRPr lang="nl-BE" sz="1600" dirty="0">
              <a:solidFill>
                <a:schemeClr val="bg1"/>
              </a:solidFill>
              <a:latin typeface="Titillium Web" pitchFamily="2" charset="77"/>
            </a:endParaRPr>
          </a:p>
          <a:p>
            <a:pPr lvl="1"/>
            <a:endParaRPr lang="fr-BE" sz="1600" dirty="0">
              <a:solidFill>
                <a:schemeClr val="bg1"/>
              </a:solidFill>
              <a:latin typeface="Titillium Web" pitchFamily="2" charset="77"/>
            </a:endParaRPr>
          </a:p>
          <a:p>
            <a:pPr marL="0" indent="0">
              <a:buNone/>
            </a:pPr>
            <a:endParaRPr lang="fr-FR" b="1" dirty="0">
              <a:solidFill>
                <a:schemeClr val="bg1"/>
              </a:solidFill>
              <a:latin typeface="Titillium Web SemiBold" pitchFamily="2" charset="77"/>
            </a:endParaRPr>
          </a:p>
          <a:p>
            <a:pPr marL="0" indent="0">
              <a:buNone/>
            </a:pPr>
            <a:endParaRPr lang="fr-FR" sz="2000" b="1" dirty="0">
              <a:solidFill>
                <a:schemeClr val="bg1"/>
              </a:solidFill>
              <a:latin typeface="Titillium Web SemiBold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</p:spTree>
    <p:extLst>
      <p:ext uri="{BB962C8B-B14F-4D97-AF65-F5344CB8AC3E}">
        <p14:creationId xmlns:p14="http://schemas.microsoft.com/office/powerpoint/2010/main" val="232083773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B99838-42F8-0A47-ABB2-CA52BA00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182" y="1719450"/>
            <a:ext cx="9559636" cy="622848"/>
          </a:xfrm>
        </p:spPr>
        <p:txBody>
          <a:bodyPr>
            <a:normAutofit fontScale="90000"/>
          </a:bodyPr>
          <a:lstStyle/>
          <a:p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Thumb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driven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</a:t>
            </a:r>
            <a:r>
              <a:rPr lang="fr-FR" b="1" dirty="0" err="1">
                <a:solidFill>
                  <a:schemeClr val="bg1"/>
                </a:solidFill>
                <a:latin typeface="Titillium Web Black" pitchFamily="2" charset="77"/>
              </a:rPr>
              <a:t>nav</a:t>
            </a:r>
            <a:r>
              <a:rPr lang="fr-FR" b="1" dirty="0">
                <a:solidFill>
                  <a:schemeClr val="bg1"/>
                </a:solidFill>
                <a:latin typeface="Titillium Web Black" pitchFamily="2" charset="77"/>
              </a:rPr>
              <a:t> design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31B40D4-8244-404C-B535-B2C76A9F9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182" y="2520975"/>
            <a:ext cx="5879748" cy="3455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BE" dirty="0" err="1">
                <a:solidFill>
                  <a:schemeClr val="bg1"/>
                </a:solidFill>
                <a:latin typeface="Titillium Web" pitchFamily="2" charset="77"/>
              </a:rPr>
              <a:t>Thumb</a:t>
            </a:r>
            <a:r>
              <a:rPr lang="fr-BE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dirty="0" err="1">
                <a:solidFill>
                  <a:schemeClr val="bg1"/>
                </a:solidFill>
                <a:latin typeface="Titillium Web" pitchFamily="2" charset="77"/>
              </a:rPr>
              <a:t>sweep</a:t>
            </a:r>
            <a:r>
              <a:rPr lang="fr-BE" dirty="0">
                <a:solidFill>
                  <a:schemeClr val="bg1"/>
                </a:solidFill>
                <a:latin typeface="Titillium Web" pitchFamily="2" charset="77"/>
              </a:rPr>
              <a:t> area </a:t>
            </a:r>
            <a:r>
              <a:rPr lang="fr-BE" dirty="0" err="1">
                <a:solidFill>
                  <a:schemeClr val="bg1"/>
                </a:solidFill>
                <a:latin typeface="Titillium Web" pitchFamily="2" charset="77"/>
              </a:rPr>
              <a:t>is</a:t>
            </a:r>
            <a:r>
              <a:rPr lang="fr-BE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dirty="0" err="1">
                <a:solidFill>
                  <a:schemeClr val="bg1"/>
                </a:solidFill>
                <a:latin typeface="Titillium Web" pitchFamily="2" charset="77"/>
              </a:rPr>
              <a:t>limited</a:t>
            </a:r>
            <a:r>
              <a:rPr lang="fr-BE" dirty="0">
                <a:solidFill>
                  <a:schemeClr val="bg1"/>
                </a:solidFill>
                <a:latin typeface="Titillium Web" pitchFamily="2" charset="77"/>
              </a:rPr>
              <a:t>, but </a:t>
            </a:r>
            <a:r>
              <a:rPr lang="fr-BE" dirty="0" err="1">
                <a:solidFill>
                  <a:schemeClr val="bg1"/>
                </a:solidFill>
                <a:latin typeface="Titillium Web" pitchFamily="2" charset="77"/>
              </a:rPr>
              <a:t>we</a:t>
            </a:r>
            <a:r>
              <a:rPr lang="fr-BE" dirty="0">
                <a:solidFill>
                  <a:schemeClr val="bg1"/>
                </a:solidFill>
                <a:latin typeface="Titillium Web" pitchFamily="2" charset="77"/>
              </a:rPr>
              <a:t> are good at </a:t>
            </a:r>
            <a:r>
              <a:rPr lang="fr-BE" dirty="0" err="1">
                <a:solidFill>
                  <a:schemeClr val="bg1"/>
                </a:solidFill>
                <a:latin typeface="Titillium Web" pitchFamily="2" charset="77"/>
              </a:rPr>
              <a:t>shifting</a:t>
            </a:r>
            <a:r>
              <a:rPr lang="fr-BE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dirty="0" err="1">
                <a:solidFill>
                  <a:schemeClr val="bg1"/>
                </a:solidFill>
                <a:latin typeface="Titillium Web" pitchFamily="2" charset="77"/>
              </a:rPr>
              <a:t>our</a:t>
            </a:r>
            <a:r>
              <a:rPr lang="fr-BE" dirty="0">
                <a:solidFill>
                  <a:schemeClr val="bg1"/>
                </a:solidFill>
                <a:latin typeface="Titillium Web" pitchFamily="2" charset="77"/>
              </a:rPr>
              <a:t> grip </a:t>
            </a:r>
            <a:r>
              <a:rPr lang="fr-BE" dirty="0" err="1">
                <a:solidFill>
                  <a:schemeClr val="bg1"/>
                </a:solidFill>
                <a:latin typeface="Titillium Web" pitchFamily="2" charset="77"/>
              </a:rPr>
              <a:t>across</a:t>
            </a:r>
            <a:r>
              <a:rPr lang="fr-BE" dirty="0">
                <a:solidFill>
                  <a:schemeClr val="bg1"/>
                </a:solidFill>
                <a:latin typeface="Titillium Web" pitchFamily="2" charset="77"/>
              </a:rPr>
              <a:t> the back of the phone.</a:t>
            </a:r>
            <a:endParaRPr lang="fr-BE" b="1" dirty="0">
              <a:solidFill>
                <a:schemeClr val="bg1"/>
              </a:solidFill>
              <a:latin typeface="Titillium Web" pitchFamily="2" charset="77"/>
            </a:endParaRPr>
          </a:p>
          <a:p>
            <a:pPr marL="0" indent="0">
              <a:buNone/>
            </a:pPr>
            <a:endParaRPr lang="fr-BE" b="1" dirty="0">
              <a:solidFill>
                <a:schemeClr val="bg1"/>
              </a:solidFill>
              <a:latin typeface="Titillium Web" pitchFamily="2" charset="77"/>
            </a:endParaRPr>
          </a:p>
          <a:p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Central &amp;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bottom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areas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matter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most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  <a:p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Target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should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have large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padding</a:t>
            </a:r>
            <a:r>
              <a:rPr lang="fr-BE" sz="2000" dirty="0">
                <a:solidFill>
                  <a:schemeClr val="bg1"/>
                </a:solidFill>
                <a:latin typeface="Titillium Web" pitchFamily="2" charset="77"/>
              </a:rPr>
              <a:t> for click </a:t>
            </a:r>
            <a:r>
              <a:rPr lang="fr-BE" sz="2000" dirty="0" err="1">
                <a:solidFill>
                  <a:schemeClr val="bg1"/>
                </a:solidFill>
                <a:latin typeface="Titillium Web" pitchFamily="2" charset="77"/>
              </a:rPr>
              <a:t>purpose</a:t>
            </a:r>
            <a:endParaRPr lang="fr-BE" sz="2000" dirty="0">
              <a:solidFill>
                <a:schemeClr val="bg1"/>
              </a:solidFill>
              <a:latin typeface="Titillium Web" pitchFamily="2" charset="77"/>
            </a:endParaRP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62846DE8-5502-BC4A-BCAA-769A245A3624}"/>
              </a:ext>
            </a:extLst>
          </p:cNvPr>
          <p:cNvSpPr txBox="1">
            <a:spLocks/>
          </p:cNvSpPr>
          <p:nvPr/>
        </p:nvSpPr>
        <p:spPr>
          <a:xfrm rot="16200000">
            <a:off x="-1260351" y="3243288"/>
            <a:ext cx="3866027" cy="3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1600" dirty="0">
                <a:solidFill>
                  <a:schemeClr val="bg1"/>
                </a:solidFill>
                <a:latin typeface="Titillium Web" pitchFamily="2" charset="77"/>
              </a:rPr>
              <a:t>GROWTH SESSION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DFC0B3-07EB-504A-A9DD-BF0CC63E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544" y="1495986"/>
            <a:ext cx="3179687" cy="448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0034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475</TotalTime>
  <Words>643</Words>
  <Application>Microsoft Macintosh PowerPoint</Application>
  <PresentationFormat>Grand écran</PresentationFormat>
  <Paragraphs>136</Paragraphs>
  <Slides>22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Police système Courant</vt:lpstr>
      <vt:lpstr>Titillium Web</vt:lpstr>
      <vt:lpstr>Titillium Web Black</vt:lpstr>
      <vt:lpstr>Titillium Web SemiBold</vt:lpstr>
      <vt:lpstr>Thème Office</vt:lpstr>
      <vt:lpstr>UX DESIGN Designing for users</vt:lpstr>
      <vt:lpstr>Why?</vt:lpstr>
      <vt:lpstr>How?</vt:lpstr>
      <vt:lpstr>User frustrations in 2021</vt:lpstr>
      <vt:lpstr>User delighters in 2021</vt:lpstr>
      <vt:lpstr>Identify user need</vt:lpstr>
      <vt:lpstr>Présentation PowerPoint</vt:lpstr>
      <vt:lpstr>Navigation priorities</vt:lpstr>
      <vt:lpstr>Thumb driven nav design</vt:lpstr>
      <vt:lpstr>Navigation checklist</vt:lpstr>
      <vt:lpstr>Analyze datas</vt:lpstr>
      <vt:lpstr>Analytics review : Mobile</vt:lpstr>
      <vt:lpstr>Analytics review : Desktop</vt:lpstr>
      <vt:lpstr>Analytics review</vt:lpstr>
      <vt:lpstr>Design improvments</vt:lpstr>
      <vt:lpstr>Design comparison : mobile nav opened</vt:lpstr>
      <vt:lpstr>Design comparison : mobile nav dropdown</vt:lpstr>
      <vt:lpstr>Design comparison : desktop nav</vt:lpstr>
      <vt:lpstr>Demo</vt:lpstr>
      <vt:lpstr>Conclusion</vt:lpstr>
      <vt:lpstr>Key takeaways</vt:lpstr>
      <vt:lpstr>That’s it folks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DESIGN Designing for users</dc:title>
  <dc:creator>Céline Legros</dc:creator>
  <cp:lastModifiedBy>Céline Legros</cp:lastModifiedBy>
  <cp:revision>2</cp:revision>
  <dcterms:created xsi:type="dcterms:W3CDTF">2021-10-14T07:30:59Z</dcterms:created>
  <dcterms:modified xsi:type="dcterms:W3CDTF">2021-10-19T09:22:40Z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c21a0df-97f5-41f8-b576-9000c317c77a_Enabled">
    <vt:lpwstr>true</vt:lpwstr>
  </property>
  <property fmtid="{D5CDD505-2E9C-101B-9397-08002B2CF9AE}" pid="3" name="MSIP_Label_7c21a0df-97f5-41f8-b576-9000c317c77a_SetDate">
    <vt:lpwstr>2021-10-14T07:31:00Z</vt:lpwstr>
  </property>
  <property fmtid="{D5CDD505-2E9C-101B-9397-08002B2CF9AE}" pid="4" name="MSIP_Label_7c21a0df-97f5-41f8-b576-9000c317c77a_Method">
    <vt:lpwstr>Standard</vt:lpwstr>
  </property>
  <property fmtid="{D5CDD505-2E9C-101B-9397-08002B2CF9AE}" pid="5" name="MSIP_Label_7c21a0df-97f5-41f8-b576-9000c317c77a_Name">
    <vt:lpwstr>Highly confidential</vt:lpwstr>
  </property>
  <property fmtid="{D5CDD505-2E9C-101B-9397-08002B2CF9AE}" pid="6" name="MSIP_Label_7c21a0df-97f5-41f8-b576-9000c317c77a_SiteId">
    <vt:lpwstr>0cc00989-64c5-4766-87a6-45d201efaf6d</vt:lpwstr>
  </property>
  <property fmtid="{D5CDD505-2E9C-101B-9397-08002B2CF9AE}" pid="7" name="MSIP_Label_7c21a0df-97f5-41f8-b576-9000c317c77a_ActionId">
    <vt:lpwstr>e6b75023-89f8-48eb-b602-24ea50fcfcf0</vt:lpwstr>
  </property>
  <property fmtid="{D5CDD505-2E9C-101B-9397-08002B2CF9AE}" pid="8" name="MSIP_Label_7c21a0df-97f5-41f8-b576-9000c317c77a_ContentBits">
    <vt:lpwstr>3</vt:lpwstr>
  </property>
  <property fmtid="{D5CDD505-2E9C-101B-9397-08002B2CF9AE}" pid="9" name="ClassificationContentMarkingFooterLocations">
    <vt:lpwstr>Thème Office:10</vt:lpwstr>
  </property>
  <property fmtid="{D5CDD505-2E9C-101B-9397-08002B2CF9AE}" pid="10" name="ClassificationContentMarkingFooterText">
    <vt:lpwstr>Highly confidential</vt:lpwstr>
  </property>
  <property fmtid="{D5CDD505-2E9C-101B-9397-08002B2CF9AE}" pid="11" name="ClassificationContentMarkingHeaderLocations">
    <vt:lpwstr>Thème Office:9</vt:lpwstr>
  </property>
  <property fmtid="{D5CDD505-2E9C-101B-9397-08002B2CF9AE}" pid="12" name="ClassificationContentMarkingHeaderText">
    <vt:lpwstr>Highly confidential</vt:lpwstr>
  </property>
</Properties>
</file>